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5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2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B1FAF-9E3B-41C5-BA6B-A11B45AF9B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8F709-42E6-4ECD-8527-B55456A3D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ACD51-7364-4C84-BE9F-C41A951AF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9B48E-7660-4730-A7CD-07DF5773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AB392-61F8-4BAB-A99A-DC2AABEBC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230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5EFAF-7BB8-4A15-ACB5-73FE9E88D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F2078-D4F7-4CD2-AA1B-6695D5BE0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DECC6-2977-473C-9564-B7B82619D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A0175-6082-4C64-852F-C6B25D73F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2E21E-FBF6-4B41-9C54-68F65F30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151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772937-DB97-4F70-8705-829F56BAD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6F267-28B0-4091-8C72-71D5D2C8A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FE8F2-FB8D-4B14-93CE-3D6044F7F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E3175-80FC-4BBE-9652-44B8A9F2D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F22FF-50FA-4C00-91E5-496EABDCF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97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51314-5555-4A65-8606-F6100136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A429A-8875-4B18-B527-964937BB0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82B6E-8B58-448E-83F7-1D8E9DAF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7061E-AE20-45DC-86BE-651CBC09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166FC-A610-4DF5-8BEA-9AF643258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07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F026C-D0CB-4DBE-97E6-792817388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489B9-5788-4B35-A387-C787049E7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FCB5D-4F94-4DCC-89CF-6D36C58C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CE527-C2E9-462B-99C8-F6F45C01F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EB5FF-7C26-49B0-A22F-83593423B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558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6C4DB-DAF3-442D-B0F9-81030BC2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A061D-FC19-4DC6-971F-CD8C4794D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3BB7B-753F-4365-B798-BDFBA4619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4FDC6-A91E-46F5-A5A6-8F0A5D6B8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73692-61E0-4E39-B098-2035116AD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FD699-6380-46B9-AF1B-4B936D21C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10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781D1-31A4-422C-A3C3-7FF1164B2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711E5-E496-47E4-9BEC-37FF4489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77C022-C106-4068-9480-C6B676F65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999097-AD8D-4898-AC2D-6723CCD033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A0C247-0569-4D7B-A70C-3790E8983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A77D-B088-4B83-BEBE-347E2900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7D0BD5-A94B-4F85-8E73-B9EE56E8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C4A42-E77B-4894-A2D4-B752ACC9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0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5083-4819-4A39-A5AE-DE909B8FA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69AED9-63F3-4ACC-A6DD-E7438E96F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278D25-7854-4B05-9242-7ACB1F53C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46ACA-4CDF-4BF1-9232-FE3F00C8D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05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C8D14-C398-4FCF-A72D-89C8601EB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F0C404-E6C3-4890-B419-C2F5D6043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FE24E-08A2-4BD8-A718-1AB874F3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8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2A59-A0D0-4460-A953-F4DD3BDD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B52A5-7806-4892-B5E0-B2C66D863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F3624-60C0-49A2-88FE-8DBA8FC79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FC601-025A-436C-9AA6-F352FB451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4029-8640-4A89-8D72-42EDEE52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BDEEE-8E7F-4EFE-9C0C-B3C52626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679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5FE3A-CF33-4A7C-A6C5-EE8D26865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B7E82-3542-476F-B830-649406306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BB4B8-2E9D-4198-9C31-6C9CEFCD1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8F478-58B9-4555-8677-6C36C3555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FE4CA-C84E-4602-9BB3-019EE9EE4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2A347-80E2-4C09-91CE-64725746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8766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1C0A06-8AE4-4BA8-BFB0-48FB2F74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CE0EF-FDCE-4323-A4F9-FF1C812EB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89B6C-15DF-49CB-BF1C-9C4CA8C6CB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87707-A898-400F-B3EF-D0F5EACBF1EA}" type="datetimeFigureOut">
              <a:rPr lang="en-GB" smtClean="0"/>
              <a:t>02/12/2021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D397C-ED43-467B-B693-F477D79CDA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F70A2-20A0-4004-99D9-DA30A2FD8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890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earthengine.google.com/84446da594ddebc41fab3e50da212311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ocean.nowpap3.go.jp/sma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19261-B9B6-4D68-AD1A-642C77275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27B4B-C9B4-491A-B7A3-318D1C037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indent="63500">
              <a:spcAft>
                <a:spcPts val="0"/>
              </a:spcAft>
            </a:pPr>
            <a:r>
              <a:rPr lang="en-US" sz="66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Working with satellite swath imagery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B04A6-0081-4345-8C91-82C1084FC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231454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Brief overview of satellite data levels</a:t>
            </a:r>
          </a:p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Understanding quality-flag information</a:t>
            </a:r>
          </a:p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Validation of satellite data with ground truth data</a:t>
            </a:r>
            <a:endParaRPr lang="en-GB" sz="3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4808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3904489" y="2197468"/>
            <a:ext cx="3132415" cy="396669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97C37D-4E1D-4C2F-8FA5-094C5DD6C2A8}"/>
              </a:ext>
            </a:extLst>
          </p:cNvPr>
          <p:cNvSpPr txBox="1"/>
          <p:nvPr/>
        </p:nvSpPr>
        <p:spPr>
          <a:xfrm>
            <a:off x="7195976" y="2003152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Level-2 Flags</a:t>
            </a:r>
          </a:p>
          <a:p>
            <a:r>
              <a:rPr lang="en-GB" sz="2000" dirty="0"/>
              <a:t>16 or 32bits: Data Type dependent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19F463-7E83-44D0-91A5-F1BB376FC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226" y="3018815"/>
            <a:ext cx="4195924" cy="27165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5CF047-9170-46DB-AEB0-2493CB6A13B7}"/>
              </a:ext>
            </a:extLst>
          </p:cNvPr>
          <p:cNvSpPr txBox="1"/>
          <p:nvPr/>
        </p:nvSpPr>
        <p:spPr>
          <a:xfrm>
            <a:off x="7291226" y="5923605"/>
            <a:ext cx="4571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https://code.earthengine.google.com/84446da594ddebc41fab3e50da212311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5924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234293" y="6096000"/>
            <a:ext cx="3132415" cy="7048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97C37D-4E1D-4C2F-8FA5-094C5DD6C2A8}"/>
              </a:ext>
            </a:extLst>
          </p:cNvPr>
          <p:cNvSpPr txBox="1"/>
          <p:nvPr/>
        </p:nvSpPr>
        <p:spPr>
          <a:xfrm>
            <a:off x="7204947" y="5940593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Submit</a:t>
            </a:r>
          </a:p>
          <a:p>
            <a:r>
              <a:rPr lang="en-GB" sz="2000" dirty="0"/>
              <a:t>(Submit request for processing)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376BCD-1390-4D8A-8B13-7CA133EBA73D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3366708" y="6448425"/>
            <a:ext cx="3838239" cy="0"/>
          </a:xfrm>
          <a:prstGeom prst="straightConnector1">
            <a:avLst/>
          </a:prstGeom>
          <a:ln w="76200">
            <a:prstDash val="sysDot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91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27F6E54-BEDF-46A2-A057-A4DC7AF7B249}"/>
              </a:ext>
            </a:extLst>
          </p:cNvPr>
          <p:cNvSpPr txBox="1">
            <a:spLocks/>
          </p:cNvSpPr>
          <p:nvPr/>
        </p:nvSpPr>
        <p:spPr>
          <a:xfrm>
            <a:off x="402336" y="365125"/>
            <a:ext cx="11384280" cy="132556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Results</a:t>
            </a:r>
            <a:endParaRPr lang="en-GB" sz="480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3FB31C8-FE89-4614-B45D-B042F350E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99026"/>
            <a:ext cx="11396786" cy="384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49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F3ED-1E7E-439C-BF7A-AAE1112A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1"/>
            <a:ext cx="10515600" cy="777239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Brief Overview of Satellite Data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5F61C-5C3F-4DF2-9089-4CC5A7D74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8680"/>
            <a:ext cx="10427208" cy="5989320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 0: Uncalibrated science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(engineering units) </a:t>
            </a:r>
            <a:r>
              <a:rPr lang="en-US" sz="2400" b="1" dirty="0">
                <a:latin typeface="Google Sans"/>
              </a:rPr>
              <a:t>in a raw format</a:t>
            </a:r>
            <a:r>
              <a:rPr lang="en-US" sz="2400" dirty="0"/>
              <a:t>.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Level-1A: Uncalibrated science data in an archive format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(are Level 0 with ancillary information including radiometric and geometric calibration coefficients and georeferencing parameters appended)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Level-1B: Calibrated, geolocated science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(instrument/radiometric calibrations applied)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solidFill>
                  <a:srgbClr val="0070C0"/>
                </a:solidFill>
                <a:latin typeface="Google Sans"/>
              </a:rPr>
              <a:t>Level-2: Derived geophysical science products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at the same resolution as the source Level-1 data. These variables can be ocean color, SST, etc., and are obtainable from JAXA, NASA, ESA, etc.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Level-3: Derived geophysical science products, temporally/spatially composited</a:t>
            </a:r>
            <a:r>
              <a:rPr lang="en-US" sz="2400" b="1" dirty="0"/>
              <a:t>.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Level-3 data are </a:t>
            </a:r>
            <a:r>
              <a:rPr lang="en-GB" sz="2400" dirty="0">
                <a:solidFill>
                  <a:srgbClr val="666666"/>
                </a:solidFill>
                <a:latin typeface="Google Sans"/>
              </a:rPr>
              <a:t>downloadable from Marine Environmental Watch of NOWPAP (regional), JAXA (global), NASA (global), etc. </a:t>
            </a:r>
            <a:endParaRPr lang="en-US" sz="2400" dirty="0">
              <a:solidFill>
                <a:srgbClr val="666666"/>
              </a:solidFill>
              <a:latin typeface="Google Sans"/>
            </a:endParaRPr>
          </a:p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Level-4: model output or results from analyses of lower-level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(e.g., Primary Productivity, CHL from YOC algorithm, etc.)</a:t>
            </a:r>
          </a:p>
        </p:txBody>
      </p:sp>
    </p:spTree>
    <p:extLst>
      <p:ext uri="{BB962C8B-B14F-4D97-AF65-F5344CB8AC3E}">
        <p14:creationId xmlns:p14="http://schemas.microsoft.com/office/powerpoint/2010/main" val="243165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69AC9-C547-4AEB-86BC-7EB96C5F0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39571"/>
            <a:ext cx="5157787" cy="82391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3C4043"/>
                </a:solidFill>
                <a:latin typeface="Google Sans"/>
              </a:rPr>
              <a:t>L2: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1AD81-123B-443F-92C3-9CF0C7008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7750"/>
            <a:ext cx="5180013" cy="4192778"/>
          </a:xfrm>
        </p:spPr>
        <p:txBody>
          <a:bodyPr>
            <a:normAutofit/>
          </a:bodyPr>
          <a:lstStyle/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Unmapped data at native satellite swath coordinate system (spatial resolution and geometries)</a:t>
            </a:r>
          </a:p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Includes in a single file many geophysical parameters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Satellite-to-in situ­ validation exercises are performed with L2 data products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030244-0973-4EF1-B070-968F1E6BB0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39571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3C4043"/>
                </a:solidFill>
                <a:latin typeface="Google Sans"/>
              </a:rPr>
              <a:t>L2: 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FF337-F0BD-4D0F-BAA1-CD469EB61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17750"/>
            <a:ext cx="5321808" cy="419277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Unmapped images (geometrically distorted) and cannot be compared with other images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solidFill>
                  <a:srgbClr val="666666"/>
                </a:solidFill>
                <a:latin typeface="Google Sans"/>
              </a:rPr>
              <a:t>Data must be quality screened to remove low-quality data prior to use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GB" sz="2400" dirty="0">
                <a:solidFill>
                  <a:srgbClr val="666666"/>
                </a:solidFill>
                <a:latin typeface="Google Sans"/>
              </a:rPr>
              <a:t>Files with large data volume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GB" sz="2400" dirty="0">
                <a:solidFill>
                  <a:srgbClr val="666666"/>
                </a:solidFill>
                <a:latin typeface="Google Sans"/>
              </a:rPr>
              <a:t>Require more technical expertise to work with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4AA3E20-EE97-44D6-9550-3CBFF5FDC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464" y="91441"/>
            <a:ext cx="11795760" cy="94183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Brief Overview of Satellite Data Levels (L2: Level-2)</a:t>
            </a:r>
          </a:p>
        </p:txBody>
      </p:sp>
    </p:spTree>
    <p:extLst>
      <p:ext uri="{BB962C8B-B14F-4D97-AF65-F5344CB8AC3E}">
        <p14:creationId xmlns:p14="http://schemas.microsoft.com/office/powerpoint/2010/main" val="3435944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5A80C97-DAE6-44A0-B68D-94CC09C60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19" y="230187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Understanding quality-flag information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C62DA7-1E95-4B74-9504-FE85C53568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7955" y="2276475"/>
            <a:ext cx="3642089" cy="4351338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136185-6B4E-4FCE-A617-6EB95CFC59F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55453" y="2276475"/>
            <a:ext cx="3415093" cy="4351338"/>
          </a:xfr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D51C267-E5F9-4461-857C-51318AC6AEA0}"/>
              </a:ext>
            </a:extLst>
          </p:cNvPr>
          <p:cNvSpPr txBox="1">
            <a:spLocks/>
          </p:cNvSpPr>
          <p:nvPr/>
        </p:nvSpPr>
        <p:spPr>
          <a:xfrm>
            <a:off x="1455738" y="1544639"/>
            <a:ext cx="3680811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rgbClr val="3C4043"/>
                </a:solidFill>
                <a:latin typeface="Google Sans"/>
              </a:rPr>
              <a:t>NASA L2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694BA20-4405-484D-B87F-7E16326F0411}"/>
              </a:ext>
            </a:extLst>
          </p:cNvPr>
          <p:cNvSpPr txBox="1">
            <a:spLocks/>
          </p:cNvSpPr>
          <p:nvPr/>
        </p:nvSpPr>
        <p:spPr>
          <a:xfrm>
            <a:off x="7055453" y="1544639"/>
            <a:ext cx="3415093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rgbClr val="3C4043"/>
                </a:solidFill>
                <a:latin typeface="Google Sans"/>
              </a:rPr>
              <a:t>JAXA L2 SGLI</a:t>
            </a:r>
          </a:p>
        </p:txBody>
      </p:sp>
    </p:spTree>
    <p:extLst>
      <p:ext uri="{BB962C8B-B14F-4D97-AF65-F5344CB8AC3E}">
        <p14:creationId xmlns:p14="http://schemas.microsoft.com/office/powerpoint/2010/main" val="3021267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C2C1406-78F4-4293-B36C-2DCCE2CF2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6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441EB-1615-4711-A71D-FEB284ED9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9070" y="33608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FFFFFF"/>
                </a:solidFill>
              </a:rPr>
              <a:t>Satellite Data Matchup Tool (SMAT)</a:t>
            </a:r>
            <a:endParaRPr lang="en-GB" sz="5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760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Satellite Data Matchup Tool 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2AE18-AFB6-4004-A89F-5EB44E4CE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7" y="1853057"/>
            <a:ext cx="6970014" cy="4919218"/>
          </a:xfrm>
        </p:spPr>
        <p:txBody>
          <a:bodyPr>
            <a:normAutofit lnSpcReduction="10000"/>
          </a:bodyPr>
          <a:lstStyle/>
          <a:p>
            <a:pPr marL="0" lvl="1" indent="0">
              <a:spcAft>
                <a:spcPts val="2400"/>
              </a:spcAft>
              <a:buNone/>
            </a:pPr>
            <a:r>
              <a:rPr lang="en-GB" sz="3800" dirty="0"/>
              <a:t>Online Matchup Tool </a:t>
            </a:r>
            <a:r>
              <a:rPr lang="en-GB" sz="2000" dirty="0"/>
              <a:t>(</a:t>
            </a:r>
            <a:r>
              <a:rPr lang="en-GB" sz="2000" dirty="0">
                <a:hlinkClick r:id="rId2"/>
              </a:rPr>
              <a:t>https://ocean.nowpap3.go.jp/smat/</a:t>
            </a:r>
            <a:r>
              <a:rPr lang="en-GB" sz="2000" dirty="0"/>
              <a:t>)</a:t>
            </a:r>
            <a:endParaRPr lang="en-GB" sz="3600" dirty="0"/>
          </a:p>
          <a:p>
            <a:pPr>
              <a:spcAft>
                <a:spcPts val="600"/>
              </a:spcAft>
            </a:pPr>
            <a:r>
              <a:rPr lang="en-GB" sz="4000" b="1" dirty="0"/>
              <a:t>Purpose</a:t>
            </a:r>
          </a:p>
          <a:p>
            <a:pPr lvl="1">
              <a:spcAft>
                <a:spcPts val="2400"/>
              </a:spcAft>
            </a:pPr>
            <a:r>
              <a:rPr lang="en-GB" sz="3200" dirty="0"/>
              <a:t>Matchup of satellite and in-situ observations </a:t>
            </a:r>
          </a:p>
          <a:p>
            <a:pPr>
              <a:spcAft>
                <a:spcPts val="600"/>
              </a:spcAft>
            </a:pPr>
            <a:r>
              <a:rPr lang="en-GB" sz="4000" b="1" dirty="0"/>
              <a:t>Composed of two parts</a:t>
            </a:r>
          </a:p>
          <a:p>
            <a:pPr marL="514350" indent="-514350">
              <a:spcAft>
                <a:spcPts val="600"/>
              </a:spcAft>
              <a:buAutoNum type="arabicPeriod"/>
            </a:pP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Selection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Criteria</a:t>
            </a:r>
          </a:p>
          <a:p>
            <a:pPr marL="514350" indent="-514350">
              <a:spcAft>
                <a:spcPts val="2400"/>
              </a:spcAft>
              <a:buAutoNum type="arabicPeriod"/>
            </a:pP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Validation Criteria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E8224-D9E5-46BD-B92D-0B47C341A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808" y="2578131"/>
            <a:ext cx="5592192" cy="41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20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(1) Selection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3BACF-2026-4543-81BA-4E4E91D0A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851628"/>
            <a:ext cx="8213219" cy="5006372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998E47-72E9-48E8-A057-C1C07CF7D803}"/>
              </a:ext>
            </a:extLst>
          </p:cNvPr>
          <p:cNvCxnSpPr>
            <a:cxnSpLocks/>
            <a:stCxn id="37" idx="2"/>
            <a:endCxn id="15" idx="0"/>
          </p:cNvCxnSpPr>
          <p:nvPr/>
        </p:nvCxnSpPr>
        <p:spPr>
          <a:xfrm flipH="1">
            <a:off x="10272071" y="2954807"/>
            <a:ext cx="1" cy="363923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93742A8-5ABC-4E4D-8EB9-BB397E2B3E9F}"/>
              </a:ext>
            </a:extLst>
          </p:cNvPr>
          <p:cNvSpPr txBox="1"/>
          <p:nvPr/>
        </p:nvSpPr>
        <p:spPr>
          <a:xfrm>
            <a:off x="8845988" y="3318730"/>
            <a:ext cx="2852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2. Data Type </a:t>
            </a:r>
          </a:p>
          <a:p>
            <a:pPr algn="ctr"/>
            <a:r>
              <a:rPr lang="en-GB" sz="2000" dirty="0"/>
              <a:t>(OC, IOP, </a:t>
            </a:r>
            <a:r>
              <a:rPr lang="en-GB" sz="2000" dirty="0" err="1"/>
              <a:t>Rrs</a:t>
            </a:r>
            <a:r>
              <a:rPr lang="en-GB" sz="2000" dirty="0"/>
              <a:t>, SST)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2B9A94-5C04-4E3D-83E5-545F45B4D2A0}"/>
              </a:ext>
            </a:extLst>
          </p:cNvPr>
          <p:cNvSpPr/>
          <p:nvPr/>
        </p:nvSpPr>
        <p:spPr>
          <a:xfrm>
            <a:off x="402336" y="2644795"/>
            <a:ext cx="4626864" cy="421320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478992-15FB-4C1E-BF9F-07046F83C4F3}"/>
              </a:ext>
            </a:extLst>
          </p:cNvPr>
          <p:cNvSpPr txBox="1"/>
          <p:nvPr/>
        </p:nvSpPr>
        <p:spPr>
          <a:xfrm>
            <a:off x="8726926" y="1939144"/>
            <a:ext cx="309029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1. Instrument </a:t>
            </a:r>
          </a:p>
          <a:p>
            <a:pPr algn="ctr"/>
            <a:r>
              <a:rPr lang="en-GB" sz="2000" dirty="0"/>
              <a:t>(list of supported satellite)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6B1B434-9945-48E4-B135-1E414E138814}"/>
              </a:ext>
            </a:extLst>
          </p:cNvPr>
          <p:cNvSpPr txBox="1"/>
          <p:nvPr/>
        </p:nvSpPr>
        <p:spPr>
          <a:xfrm>
            <a:off x="8586433" y="4698317"/>
            <a:ext cx="33712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2.1 Products</a:t>
            </a:r>
          </a:p>
          <a:p>
            <a:pPr algn="ctr"/>
            <a:r>
              <a:rPr lang="en-GB" sz="2000" dirty="0"/>
              <a:t>(list of products per data type)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6866EED-7095-48EB-9083-DD0B9AA11187}"/>
              </a:ext>
            </a:extLst>
          </p:cNvPr>
          <p:cNvCxnSpPr>
            <a:cxnSpLocks/>
            <a:stCxn id="15" idx="2"/>
            <a:endCxn id="50" idx="0"/>
          </p:cNvCxnSpPr>
          <p:nvPr/>
        </p:nvCxnSpPr>
        <p:spPr>
          <a:xfrm>
            <a:off x="10272071" y="4334393"/>
            <a:ext cx="1" cy="363924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841B960-DECA-461D-A9D1-5DD727BF893D}"/>
              </a:ext>
            </a:extLst>
          </p:cNvPr>
          <p:cNvSpPr txBox="1"/>
          <p:nvPr/>
        </p:nvSpPr>
        <p:spPr>
          <a:xfrm>
            <a:off x="8586432" y="6077903"/>
            <a:ext cx="33712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/>
              <a:t>Check all/Select a few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EF0EEE-D1C6-4576-9CC5-D3365F741CBD}"/>
              </a:ext>
            </a:extLst>
          </p:cNvPr>
          <p:cNvCxnSpPr>
            <a:cxnSpLocks/>
            <a:stCxn id="50" idx="2"/>
            <a:endCxn id="55" idx="0"/>
          </p:cNvCxnSpPr>
          <p:nvPr/>
        </p:nvCxnSpPr>
        <p:spPr>
          <a:xfrm flipH="1">
            <a:off x="10272071" y="5713980"/>
            <a:ext cx="1" cy="363923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33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(1) Selection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3BACF-2026-4543-81BA-4E4E91D0A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851628"/>
            <a:ext cx="8213219" cy="5006372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93742A8-5ABC-4E4D-8EB9-BB397E2B3E9F}"/>
              </a:ext>
            </a:extLst>
          </p:cNvPr>
          <p:cNvSpPr txBox="1"/>
          <p:nvPr/>
        </p:nvSpPr>
        <p:spPr>
          <a:xfrm>
            <a:off x="8648235" y="4410075"/>
            <a:ext cx="31383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Contact</a:t>
            </a:r>
          </a:p>
          <a:p>
            <a:r>
              <a:rPr lang="en-GB" sz="2000" dirty="0"/>
              <a:t>(notifications are sent to provided email with link of matchup data download)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2B9A94-5C04-4E3D-83E5-545F45B4D2A0}"/>
              </a:ext>
            </a:extLst>
          </p:cNvPr>
          <p:cNvSpPr/>
          <p:nvPr/>
        </p:nvSpPr>
        <p:spPr>
          <a:xfrm>
            <a:off x="5019674" y="2644795"/>
            <a:ext cx="3566757" cy="421320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478992-15FB-4C1E-BF9F-07046F83C4F3}"/>
              </a:ext>
            </a:extLst>
          </p:cNvPr>
          <p:cNvSpPr txBox="1"/>
          <p:nvPr/>
        </p:nvSpPr>
        <p:spPr>
          <a:xfrm>
            <a:off x="8648235" y="2628275"/>
            <a:ext cx="31383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In-situ data </a:t>
            </a:r>
          </a:p>
          <a:p>
            <a:r>
              <a:rPr lang="en-GB" sz="2000" dirty="0"/>
              <a:t>(upload a .csv file with a list of field observation points)</a:t>
            </a:r>
          </a:p>
        </p:txBody>
      </p:sp>
    </p:spTree>
    <p:extLst>
      <p:ext uri="{BB962C8B-B14F-4D97-AF65-F5344CB8AC3E}">
        <p14:creationId xmlns:p14="http://schemas.microsoft.com/office/powerpoint/2010/main" val="2314135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402337" y="2237962"/>
            <a:ext cx="3383280" cy="393423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EF3A20-0D7C-4BCD-9D8C-6AAE4A2CCD46}"/>
              </a:ext>
            </a:extLst>
          </p:cNvPr>
          <p:cNvSpPr txBox="1"/>
          <p:nvPr/>
        </p:nvSpPr>
        <p:spPr>
          <a:xfrm>
            <a:off x="7195978" y="3531410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Min Valid Pixels </a:t>
            </a:r>
          </a:p>
          <a:p>
            <a:r>
              <a:rPr lang="en-GB" sz="2000" dirty="0"/>
              <a:t>(5x5=25, 50% = 13)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377A49-32AD-47E3-A257-D2174BE4108A}"/>
              </a:ext>
            </a:extLst>
          </p:cNvPr>
          <p:cNvSpPr txBox="1"/>
          <p:nvPr/>
        </p:nvSpPr>
        <p:spPr>
          <a:xfrm>
            <a:off x="7195976" y="2003152"/>
            <a:ext cx="47617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Pixel Window Size</a:t>
            </a:r>
          </a:p>
          <a:p>
            <a:r>
              <a:rPr lang="en-GB" sz="2000" dirty="0"/>
              <a:t>data search window</a:t>
            </a:r>
          </a:p>
          <a:p>
            <a:r>
              <a:rPr lang="en-GB" sz="2000" dirty="0"/>
              <a:t>yellow </a:t>
            </a:r>
            <a:r>
              <a:rPr lang="en-GB" sz="2000" dirty="0">
                <a:sym typeface="Wingdings" panose="05000000000000000000" pitchFamily="2" charset="2"/>
              </a:rPr>
              <a:t> in-situ point centre</a:t>
            </a:r>
            <a:endParaRPr lang="en-GB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90343D-5636-4AE4-B9A9-87E8D95DFF9B}"/>
              </a:ext>
            </a:extLst>
          </p:cNvPr>
          <p:cNvSpPr txBox="1"/>
          <p:nvPr/>
        </p:nvSpPr>
        <p:spPr>
          <a:xfrm>
            <a:off x="7195975" y="4628076"/>
            <a:ext cx="4761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Max Time Difference</a:t>
            </a:r>
          </a:p>
          <a:p>
            <a:r>
              <a:rPr lang="en-GB" sz="2000" dirty="0"/>
              <a:t>(in-situ—satellite time difference)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05542E-BE14-4B1A-9EDF-BA526A749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2781" y="2197468"/>
            <a:ext cx="1011787" cy="101566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EC51B420-15B3-4689-B04B-48FC0442644F}"/>
              </a:ext>
            </a:extLst>
          </p:cNvPr>
          <p:cNvSpPr txBox="1"/>
          <p:nvPr/>
        </p:nvSpPr>
        <p:spPr>
          <a:xfrm>
            <a:off x="7195975" y="5855246"/>
            <a:ext cx="4761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SST Quality Level </a:t>
            </a:r>
          </a:p>
          <a:p>
            <a:r>
              <a:rPr lang="en-GB" sz="2000" dirty="0"/>
              <a:t>(quality number 0: best, 4: worst)</a:t>
            </a:r>
          </a:p>
        </p:txBody>
      </p:sp>
    </p:spTree>
    <p:extLst>
      <p:ext uri="{BB962C8B-B14F-4D97-AF65-F5344CB8AC3E}">
        <p14:creationId xmlns:p14="http://schemas.microsoft.com/office/powerpoint/2010/main" val="3901590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510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Google Sans</vt:lpstr>
      <vt:lpstr>Arial</vt:lpstr>
      <vt:lpstr>Calibri</vt:lpstr>
      <vt:lpstr>Calibri Light</vt:lpstr>
      <vt:lpstr>Office Theme</vt:lpstr>
      <vt:lpstr>Working with satellite swath imagery </vt:lpstr>
      <vt:lpstr>Brief Overview of Satellite Data Levels</vt:lpstr>
      <vt:lpstr>Brief Overview of Satellite Data Levels (L2: Level-2)</vt:lpstr>
      <vt:lpstr>Understanding quality-flag information</vt:lpstr>
      <vt:lpstr>Satellite Data Matchup Tool (SMAT)</vt:lpstr>
      <vt:lpstr> SMAT: Satellite Data Matchup Tool </vt:lpstr>
      <vt:lpstr> SMAT: (1) Selection Criteria</vt:lpstr>
      <vt:lpstr> SMAT: (1) Selection Criteria</vt:lpstr>
      <vt:lpstr> SMAT: (2) Validation Criteria</vt:lpstr>
      <vt:lpstr> SMAT: (2) Validation Criteria</vt:lpstr>
      <vt:lpstr> SMAT: (2) Validation Criteria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satellite swath imagery </dc:title>
  <dc:creator>Elígio Maúre</dc:creator>
  <cp:lastModifiedBy>Elígio Maúre</cp:lastModifiedBy>
  <cp:revision>8</cp:revision>
  <dcterms:created xsi:type="dcterms:W3CDTF">2021-10-08T07:03:12Z</dcterms:created>
  <dcterms:modified xsi:type="dcterms:W3CDTF">2021-12-02T12:22:31Z</dcterms:modified>
</cp:coreProperties>
</file>

<file path=docProps/thumbnail.jpeg>
</file>